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2.xml" ContentType="application/vnd.ms-office.webextens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webextensions/webextension3.xml" ContentType="application/vnd.ms-office.webextensio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64" r:id="rId2"/>
    <p:sldId id="265" r:id="rId3"/>
    <p:sldId id="262" r:id="rId4"/>
    <p:sldId id="267" r:id="rId5"/>
    <p:sldId id="280" r:id="rId6"/>
    <p:sldId id="281" r:id="rId7"/>
    <p:sldId id="283" r:id="rId8"/>
    <p:sldId id="282" r:id="rId9"/>
    <p:sldId id="288" r:id="rId10"/>
    <p:sldId id="284" r:id="rId11"/>
    <p:sldId id="286" r:id="rId12"/>
    <p:sldId id="292" r:id="rId13"/>
    <p:sldId id="266" r:id="rId14"/>
    <p:sldId id="289" r:id="rId15"/>
    <p:sldId id="279" r:id="rId16"/>
    <p:sldId id="293" r:id="rId17"/>
    <p:sldId id="277" r:id="rId18"/>
    <p:sldId id="303" r:id="rId19"/>
    <p:sldId id="294" r:id="rId20"/>
    <p:sldId id="295" r:id="rId21"/>
    <p:sldId id="296" r:id="rId22"/>
    <p:sldId id="297" r:id="rId23"/>
    <p:sldId id="300" r:id="rId24"/>
    <p:sldId id="299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56082"/>
    <a:srgbClr val="AD1717"/>
    <a:srgbClr val="3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8C1F2-B492-4964-974B-47A09C87EC04}" v="2" dt="2024-09-30T21:50:19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9A80C-26CA-41E5-9B5A-5704CDBA0AB3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30E02-C356-43BB-B6BF-9DD97C123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95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1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7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22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128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89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38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25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61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21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42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95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0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38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9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2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63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8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09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30E02-C356-43BB-B6BF-9DD97C123E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3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D40E-1244-CAF2-8B35-B43B2C14C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C79C5-B3DC-DCB5-F7AE-95394510A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3C123-3ABC-3675-0BB0-C535C951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37E16-4656-706C-1160-3B698D86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0320F-6B03-2389-200E-3B9917E3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AF23-A162-C946-1517-AA680695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153C3-7DBA-3A27-2026-CCDB1D87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6002A-7B87-2F2C-A619-0AD95EEA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82A1A-56EE-FE33-98CF-52D68ABA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1884-D06E-9A3E-772A-B3B3A4A2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2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A4EF97-6FD8-EBD1-F093-5B9C72B6A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D2BD4-05DD-7374-0326-4501E780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E68D-58C8-C86B-18A2-A984A5C1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E0306-6E52-9276-C0D2-991FE71A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14F1-76DC-2B44-FAF0-5DCBD9BC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E43B-896C-3684-6EB7-9B167D93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1E27B-79A8-FEA2-07D8-4FCB767D4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CCE5D-8E8C-6FD8-8EC8-A88E7A81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D95D-3B80-4CDA-272A-E1D42079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E2A8-C1A4-1C27-176A-19814405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2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AA51-AC25-0E37-F2FB-6CFC2FD8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BB69C-0EFB-C6D9-B79A-F1F585250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9FB9B-8B14-060B-E44B-09B4326C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730B7-0D07-AC49-219C-C391CCD9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CBCE-CB8A-112A-DF22-83856523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79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B615-C9D1-5EAF-441F-9E3B2170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F586E-F161-E2EE-127A-2CA74CA61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B4FD9-F168-770F-2B87-C203DD399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CFA60-004C-62C1-E40A-B2D513E8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0AC97-2692-F27B-9636-8F16FE38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096BA-F1D6-3206-3107-99282838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8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E7B4-2C28-EA76-D75F-AF0EFE51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A2D4E-35E5-86F2-511E-9696C4F36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C9E92-DC12-7A25-16E4-6B3D48669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9CC989-7191-7BBF-BF19-0CE3EB516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69848-73F2-4771-8C0C-5D89DBD1C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EF728-9405-FDB4-D6B6-8A3BEE9F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D46AE-3724-B621-311F-B1795318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02717-718D-A3F5-BA3A-FB904BD1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7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5277-F3CE-ACF0-8A1E-19A52C23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55B4B-2350-9B1A-027D-121D15E2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023C7-5BBF-A59C-4DED-71104503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999C8-F5D6-0FF8-5242-4B1D83C6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9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1F0DF-AE50-86C1-110C-AC25A3D3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1EAD6-DC09-694E-8D0C-EAF34FE2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C0806-1430-ED41-D422-C1F2169B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0A-D84A-BEB4-49C8-337E5BBC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825D-3D8F-6E16-D66E-27310ACE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8DDD2-0191-E47B-C731-4D3CD0AF8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69BA7-7CD5-1DCA-4216-F24DFB41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FCFFD-4D65-B348-4FAC-D7A3AED2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AC49C-1DD5-D1C8-6C92-1A91E659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6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0877-DA01-F192-07EA-21F34021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69993-540F-745C-A0CC-9D5E8D9BF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545DA-899A-6449-7D78-A2B60806A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27BB0-3627-387D-7B7F-722FC683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8B410-4832-6F33-D5A2-26F70FE3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7758D-05FD-DE2E-01D8-6D8E77B1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18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3FA83-1EFA-ABB9-913E-0361925B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AAE7-FAB7-40DE-41AD-4119629A6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29405-39E9-1FAA-724A-7FACBEEA6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A19B1-8DE1-4095-9812-94BEC76EAF7E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18813-1F2C-933E-C9B6-EA10A0CC3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06D2-CE3E-26A6-E674-A5FE9D100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62362-878E-4688-8CCA-C716A89A9F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27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dataservice.ac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42F4C7-C05F-C97C-87D2-A4D76DAD5F49}"/>
              </a:ext>
            </a:extLst>
          </p:cNvPr>
          <p:cNvSpPr txBox="1"/>
          <p:nvPr/>
        </p:nvSpPr>
        <p:spPr>
          <a:xfrm>
            <a:off x="0" y="1676400"/>
            <a:ext cx="12192000" cy="33701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1300" b="1">
                <a:solidFill>
                  <a:schemeClr val="bg1"/>
                </a:solidFill>
              </a:rPr>
              <a:t>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BBEAEC-FCDB-ED5D-9BC7-D15C7021308E}"/>
              </a:ext>
            </a:extLst>
          </p:cNvPr>
          <p:cNvSpPr txBox="1"/>
          <p:nvPr/>
        </p:nvSpPr>
        <p:spPr>
          <a:xfrm>
            <a:off x="-5297905" y="1028343"/>
            <a:ext cx="22787810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600" b="1">
                <a:solidFill>
                  <a:schemeClr val="bg1"/>
                </a:solidFill>
                <a:latin typeface="Aptos Narrow" panose="020B00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18802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71CCD-F005-69CB-A794-53364913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9273"/>
          <a:stretch/>
        </p:blipFill>
        <p:spPr>
          <a:xfrm>
            <a:off x="2258200" y="466311"/>
            <a:ext cx="7675599" cy="2572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73B550-7165-2C82-BDD6-C50F3513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886" y="5696736"/>
            <a:ext cx="6674193" cy="8445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52E61E-B71A-875B-3F96-CC614C4F1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179" y="3893745"/>
            <a:ext cx="6712295" cy="1943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C17340-62CE-75B7-B158-7D0C723DC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886" y="3189361"/>
            <a:ext cx="6686894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3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71CCD-F005-69CB-A794-533649135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1618" y="452284"/>
            <a:ext cx="7668427" cy="63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1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A4E36-3755-9FA5-A07D-313C66E69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86" y="1724313"/>
            <a:ext cx="5385171" cy="369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AD431-ABFB-F7B9-1FBE-D82D2CE0A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314" y="1625507"/>
            <a:ext cx="5131064" cy="3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C1E1-A879-3759-B9B0-727583AF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Meet Larry…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3EE16-6653-B752-CF00-755C6D103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656" y="2158299"/>
            <a:ext cx="3774144" cy="36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0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71CCD-F005-69CB-A794-53364913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9273"/>
          <a:stretch/>
        </p:blipFill>
        <p:spPr>
          <a:xfrm>
            <a:off x="2258200" y="466311"/>
            <a:ext cx="7675599" cy="2572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62416D-0BA2-8D90-EA7D-2BB72895B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200" y="3429000"/>
            <a:ext cx="7875104" cy="257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476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5AA21-A1EA-7481-F620-AEF387A19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8" y="161583"/>
            <a:ext cx="6752642" cy="6338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224B5-CF5F-22BF-B5A3-78626DAB0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480" y="1452316"/>
            <a:ext cx="4648439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7319-836C-751B-7752-B3EC1C0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>
                <a:solidFill>
                  <a:schemeClr val="bg1"/>
                </a:solidFill>
              </a:rPr>
              <a:t>Who’s afraid of statistics?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AC758E7E-5B84-025B-75D6-FF5AFC813D9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id="{AC758E7E-5B84-025B-75D6-FF5AFC813D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4513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42F2C-F9A6-66A6-1DB9-B865C2EBB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14" y="538776"/>
            <a:ext cx="11528271" cy="53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4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umber of numbers and numbers&#10;&#10;Description automatically generated with medium confidence">
            <a:extLst>
              <a:ext uri="{FF2B5EF4-FFF2-40B4-BE49-F238E27FC236}">
                <a16:creationId xmlns:a16="http://schemas.microsoft.com/office/drawing/2014/main" id="{7025944C-2096-B161-2CE3-02D4B5CDE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" y="159745"/>
            <a:ext cx="12056859" cy="66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590E2-F36D-8ADC-F530-A75C0DDBB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49" y="766142"/>
            <a:ext cx="10991301" cy="48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BEAEC-FCDB-ED5D-9BC7-D15C7021308E}"/>
              </a:ext>
            </a:extLst>
          </p:cNvPr>
          <p:cNvSpPr txBox="1"/>
          <p:nvPr/>
        </p:nvSpPr>
        <p:spPr>
          <a:xfrm>
            <a:off x="0" y="1028343"/>
            <a:ext cx="2856931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600" b="1">
                <a:solidFill>
                  <a:schemeClr val="bg1"/>
                </a:solidFill>
                <a:latin typeface="Aptos Narrow" panose="020B0004020202020204" pitchFamily="34" charset="0"/>
              </a:rPr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2F4C7-C05F-C97C-87D2-A4D76DAD5F49}"/>
              </a:ext>
            </a:extLst>
          </p:cNvPr>
          <p:cNvSpPr txBox="1"/>
          <p:nvPr/>
        </p:nvSpPr>
        <p:spPr>
          <a:xfrm>
            <a:off x="2406555" y="2054172"/>
            <a:ext cx="93350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400" b="1" err="1">
                <a:solidFill>
                  <a:schemeClr val="bg1"/>
                </a:solidFill>
                <a:latin typeface="Aptos Narrow" panose="020B0004020202020204" pitchFamily="34" charset="0"/>
              </a:rPr>
              <a:t>tatistics</a:t>
            </a:r>
            <a:endParaRPr lang="en-GB" sz="21400" b="1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11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65F54-14AD-E8BE-EF2D-54CB939F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34" y="1720756"/>
            <a:ext cx="10814892" cy="34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0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53868-625E-62CB-7805-41FE80CA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12" y="471875"/>
            <a:ext cx="10980145" cy="59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13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FC5E6-5E59-E6C1-841D-AF1D8929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60" y="564049"/>
            <a:ext cx="11230975" cy="254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5FC5E6-5E59-E6C1-841D-AF1D8929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424"/>
          <a:stretch/>
        </p:blipFill>
        <p:spPr>
          <a:xfrm>
            <a:off x="561860" y="564049"/>
            <a:ext cx="11230975" cy="8791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AF1120-C70C-6158-D49D-B41CE6C4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62" y="1443210"/>
            <a:ext cx="11071370" cy="50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FD5C8-F775-1BF7-0DF9-2F99C34B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07" y="1242705"/>
            <a:ext cx="11497937" cy="41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40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umber of numbers and numbers&#10;&#10;Description automatically generated with medium confidence">
            <a:extLst>
              <a:ext uri="{FF2B5EF4-FFF2-40B4-BE49-F238E27FC236}">
                <a16:creationId xmlns:a16="http://schemas.microsoft.com/office/drawing/2014/main" id="{7025944C-2096-B161-2CE3-02D4B5CDE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" y="159745"/>
            <a:ext cx="12056859" cy="66982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A3C7AF-987B-62C2-84AE-1A26550496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>
                <a:solidFill>
                  <a:schemeClr val="tx1"/>
                </a:solidFill>
              </a:rPr>
              <a:t>Thank you!</a:t>
            </a:r>
          </a:p>
          <a:p>
            <a:pPr algn="ctr"/>
            <a:endParaRPr lang="en-GB" sz="8800" b="1">
              <a:solidFill>
                <a:schemeClr val="tx1"/>
              </a:solidFill>
            </a:endParaRPr>
          </a:p>
          <a:p>
            <a:pPr algn="ctr"/>
            <a:r>
              <a:rPr lang="en-GB" sz="8800" b="1">
                <a:solidFill>
                  <a:schemeClr val="tx1"/>
                </a:solidFill>
              </a:rPr>
              <a:t>See you next week</a:t>
            </a:r>
          </a:p>
        </p:txBody>
      </p:sp>
    </p:spTree>
    <p:extLst>
      <p:ext uri="{BB962C8B-B14F-4D97-AF65-F5344CB8AC3E}">
        <p14:creationId xmlns:p14="http://schemas.microsoft.com/office/powerpoint/2010/main" val="29938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7319-836C-751B-7752-B3EC1C0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>
                <a:solidFill>
                  <a:schemeClr val="bg1"/>
                </a:solidFill>
              </a:rPr>
              <a:t>Who’s afraid of statistics?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AC758E7E-5B84-025B-75D6-FF5AFC813D9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id="{AC758E7E-5B84-025B-75D6-FF5AFC813D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clrChange>
                  <a:clrFrom>
                    <a:prstClr val="black"/>
                  </a:clrFrom>
                  <a:clrTo>
                    <a:prstClr val="black">
                      <a:alpha val="0"/>
                    </a:prstClr>
                  </a:clrTo>
                </a:clrChange>
              </a:blip>
              <a:stretch>
                <a:fillRect/>
              </a:stretch>
            </p:blipFill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95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7CC455-F888-4423-6A90-B778D4C4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242" y="159306"/>
            <a:ext cx="7515515" cy="65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B068A9-C23F-C04D-6654-8301E817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3" y="125731"/>
            <a:ext cx="10047893" cy="5817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06621-117A-94F5-B494-9F549CCA5E31}"/>
              </a:ext>
            </a:extLst>
          </p:cNvPr>
          <p:cNvSpPr txBox="1"/>
          <p:nvPr/>
        </p:nvSpPr>
        <p:spPr>
          <a:xfrm>
            <a:off x="3047047" y="5943601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>
                <a:hlinkClick r:id="rId4"/>
              </a:rPr>
              <a:t>https://ukdataservice.ac.uk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16516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8EAD4-71B8-59BE-225C-C38AAC48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5" y="846553"/>
            <a:ext cx="10651209" cy="51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0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1581E-C80D-6217-4521-C5E1C1319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18" y="564177"/>
            <a:ext cx="8656363" cy="57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2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F89C37-18DB-F999-ABE1-0676E56F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" r="1002"/>
          <a:stretch/>
        </p:blipFill>
        <p:spPr>
          <a:xfrm>
            <a:off x="2142311" y="2174763"/>
            <a:ext cx="7576457" cy="4510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39C49-88CE-B068-AD6B-F99C4C3985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0" r="1096"/>
          <a:stretch/>
        </p:blipFill>
        <p:spPr>
          <a:xfrm>
            <a:off x="2124895" y="131853"/>
            <a:ext cx="7611292" cy="2042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B4EBBC-9F47-9ADF-0A36-868127F2D80A}"/>
              </a:ext>
            </a:extLst>
          </p:cNvPr>
          <p:cNvSpPr/>
          <p:nvPr/>
        </p:nvSpPr>
        <p:spPr>
          <a:xfrm>
            <a:off x="2177143" y="5590903"/>
            <a:ext cx="7559041" cy="882696"/>
          </a:xfrm>
          <a:prstGeom prst="rect">
            <a:avLst/>
          </a:prstGeom>
          <a:solidFill>
            <a:srgbClr val="AD171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F89C37-18DB-F999-ABE1-0676E56F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" r="1002"/>
          <a:stretch/>
        </p:blipFill>
        <p:spPr>
          <a:xfrm>
            <a:off x="2142311" y="2174763"/>
            <a:ext cx="7576457" cy="4510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39C49-88CE-B068-AD6B-F99C4C3985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0" r="1096"/>
          <a:stretch/>
        </p:blipFill>
        <p:spPr>
          <a:xfrm>
            <a:off x="2124895" y="131853"/>
            <a:ext cx="7611292" cy="2042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B4EBBC-9F47-9ADF-0A36-868127F2D80A}"/>
              </a:ext>
            </a:extLst>
          </p:cNvPr>
          <p:cNvSpPr/>
          <p:nvPr/>
        </p:nvSpPr>
        <p:spPr>
          <a:xfrm>
            <a:off x="2177143" y="5590903"/>
            <a:ext cx="7559041" cy="882696"/>
          </a:xfrm>
          <a:prstGeom prst="rect">
            <a:avLst/>
          </a:prstGeom>
          <a:solidFill>
            <a:srgbClr val="AD171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E1587B-C253-737D-38F1-F73B37161A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Is it statistics?</a:t>
            </a:r>
          </a:p>
          <a:p>
            <a:pPr algn="ctr"/>
            <a:endParaRPr lang="en-GB" sz="4800" b="1">
              <a:solidFill>
                <a:schemeClr val="tx1"/>
              </a:solidFill>
            </a:endParaRP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Does it address a sociologically relevant research question?</a:t>
            </a:r>
          </a:p>
          <a:p>
            <a:pPr algn="ctr"/>
            <a:endParaRPr lang="en-GB" sz="4800" b="1">
              <a:solidFill>
                <a:schemeClr val="tx1"/>
              </a:solidFill>
            </a:endParaRP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Could the analysis be strengthened?</a:t>
            </a:r>
          </a:p>
        </p:txBody>
      </p:sp>
    </p:spTree>
    <p:extLst>
      <p:ext uri="{BB962C8B-B14F-4D97-AF65-F5344CB8AC3E}">
        <p14:creationId xmlns:p14="http://schemas.microsoft.com/office/powerpoint/2010/main" val="29628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D3EC46E-AEE6-4D6A-83FE-BB798BACDC4C}">
  <we:reference id="3e0fcce7-415c-4081-926c-b4e449c650e4" version="1.1.0.2" store="EXCatalog" storeType="EXCatalog"/>
  <we:alternateReferences>
    <we:reference id="WA200004709" version="1.1.0.2" store="en-GB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69BD6E0-D999-43D0-939F-9CAED28978EB}">
  <we:reference id="d98404ac-f9e2-4292-8cb6-eec349559ae5" version="1.0.0.2" store="EXCatalog" storeType="EXCatalog"/>
  <we:alternateReferences>
    <we:reference id="WA104381526" version="1.0.0.2" store="WA104381526" storeType="OMEX"/>
  </we:alternateReferences>
  <we:properties>
    <we:property name="FormID" value="&quot;yRJQnBa2wkSpF2aBT74-h4ESuBcpn-BEknNtrb9olqJUOEFUQ1QzVkRZRTUzV1I3UjVIMjZSNldQQS4u&quot;"/>
    <we:property name="FormMode" value="&quot;DesignTime&quot;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D69BD6E0-D999-43D0-939F-9CAED28978EB}">
  <we:reference id="d98404ac-f9e2-4292-8cb6-eec349559ae5" version="1.0.0.2" store="EXCatalog" storeType="EXCatalog"/>
  <we:alternateReferences>
    <we:reference id="WA104381526" version="1.0.0.2" store="WA104381526" storeType="OMEX"/>
  </we:alternateReferences>
  <we:properties>
    <we:property name="FormID" value="&quot;yRJQnBa2wkSpF2aBT74-h4ESuBcpn-BEknNtrb9olqJUOEFUQ1QzVkRZRTUzV1I3UjVIMjZSNldQQS4u&quot;"/>
    <we:property name="FormMode" value="&quot;DesignTim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Who’s afraid of statistics?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Larry…</vt:lpstr>
      <vt:lpstr>PowerPoint Presentation</vt:lpstr>
      <vt:lpstr>PowerPoint Presentation</vt:lpstr>
      <vt:lpstr>Who’s afraid of statistics?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2024-09-28T12:33:23Z</dcterms:created>
  <dcterms:modified xsi:type="dcterms:W3CDTF">2024-09-30T21:50:24Z</dcterms:modified>
</cp:coreProperties>
</file>